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76" r:id="rId1"/>
  </p:sldMasterIdLst>
  <p:notesMasterIdLst>
    <p:notesMasterId r:id="rId12"/>
  </p:notesMasterIdLst>
  <p:sldIdLst>
    <p:sldId id="256" r:id="rId2"/>
    <p:sldId id="277" r:id="rId3"/>
    <p:sldId id="272" r:id="rId4"/>
    <p:sldId id="273" r:id="rId5"/>
    <p:sldId id="278" r:id="rId6"/>
    <p:sldId id="279" r:id="rId7"/>
    <p:sldId id="280" r:id="rId8"/>
    <p:sldId id="281" r:id="rId9"/>
    <p:sldId id="283" r:id="rId10"/>
    <p:sldId id="28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F6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8" autoAdjust="0"/>
    <p:restoredTop sz="51993" autoAdjust="0"/>
  </p:normalViewPr>
  <p:slideViewPr>
    <p:cSldViewPr snapToGrid="0">
      <p:cViewPr>
        <p:scale>
          <a:sx n="70" d="100"/>
          <a:sy n="70" d="100"/>
        </p:scale>
        <p:origin x="72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ash\Desktop\matching\Naive%20Speedu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ash\Desktop\tracker\M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Speedup - 1280x720 image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Speedup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Sheet1!$A$3:$A$9</c:f>
              <c:strCache>
                <c:ptCount val="7"/>
                <c:pt idx="0">
                  <c:v>OpenCV Serial</c:v>
                </c:pt>
                <c:pt idx="1">
                  <c:v>Naïve</c:v>
                </c:pt>
                <c:pt idx="2">
                  <c:v>SM</c:v>
                </c:pt>
                <c:pt idx="3">
                  <c:v>DP</c:v>
                </c:pt>
                <c:pt idx="4">
                  <c:v>Loop Unroll</c:v>
                </c:pt>
                <c:pt idx="5">
                  <c:v>NO Bank Conflicts</c:v>
                </c:pt>
                <c:pt idx="6">
                  <c:v>Workload Balancing</c:v>
                </c:pt>
              </c:strCache>
            </c:strRef>
          </c:cat>
          <c:val>
            <c:numRef>
              <c:f>Sheet1!$B$3:$B$9</c:f>
              <c:numCache>
                <c:formatCode>General</c:formatCode>
                <c:ptCount val="7"/>
                <c:pt idx="0">
                  <c:v>1</c:v>
                </c:pt>
                <c:pt idx="1">
                  <c:v>1.7</c:v>
                </c:pt>
                <c:pt idx="2">
                  <c:v>9</c:v>
                </c:pt>
                <c:pt idx="3">
                  <c:v>11</c:v>
                </c:pt>
                <c:pt idx="4">
                  <c:v>13</c:v>
                </c:pt>
                <c:pt idx="5">
                  <c:v>13.3</c:v>
                </c:pt>
                <c:pt idx="6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75-4C89-BA01-E591A20C1A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86555056"/>
        <c:axId val="640151696"/>
      </c:barChart>
      <c:catAx>
        <c:axId val="686555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0151696"/>
        <c:crosses val="autoZero"/>
        <c:auto val="1"/>
        <c:lblAlgn val="ctr"/>
        <c:lblOffset val="100"/>
        <c:noMultiLvlLbl val="0"/>
      </c:catAx>
      <c:valAx>
        <c:axId val="640151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6555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/>
              <a:t>Speedup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415061944203579E-2"/>
          <c:y val="8.7475788250754666E-2"/>
          <c:w val="0.95206042268041746"/>
          <c:h val="0.85436040033901206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Sheet1!$A$3:$A$8</c:f>
              <c:strCache>
                <c:ptCount val="6"/>
                <c:pt idx="0">
                  <c:v>240p</c:v>
                </c:pt>
                <c:pt idx="1">
                  <c:v>480p</c:v>
                </c:pt>
                <c:pt idx="2">
                  <c:v>720p</c:v>
                </c:pt>
                <c:pt idx="3">
                  <c:v>1080p</c:v>
                </c:pt>
                <c:pt idx="4">
                  <c:v>2k</c:v>
                </c:pt>
                <c:pt idx="5">
                  <c:v>4k</c:v>
                </c:pt>
              </c:strCache>
            </c:strRef>
          </c:cat>
          <c:val>
            <c:numRef>
              <c:f>Sheet1!$F$3:$F$8</c:f>
              <c:numCache>
                <c:formatCode>General</c:formatCode>
                <c:ptCount val="6"/>
                <c:pt idx="0">
                  <c:v>0.57446808510638303</c:v>
                </c:pt>
                <c:pt idx="1">
                  <c:v>1.0175438596491229</c:v>
                </c:pt>
                <c:pt idx="2">
                  <c:v>1.1764705882352942</c:v>
                </c:pt>
                <c:pt idx="3">
                  <c:v>2</c:v>
                </c:pt>
                <c:pt idx="4">
                  <c:v>2.2857142857142856</c:v>
                </c:pt>
                <c:pt idx="5">
                  <c:v>3.3333333333333335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B1C-4E7B-92FB-8828BA2858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3519727"/>
        <c:axId val="633520143"/>
      </c:lineChart>
      <c:catAx>
        <c:axId val="6335197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3520143"/>
        <c:crosses val="autoZero"/>
        <c:auto val="1"/>
        <c:lblAlgn val="ctr"/>
        <c:lblOffset val="100"/>
        <c:noMultiLvlLbl val="0"/>
      </c:catAx>
      <c:valAx>
        <c:axId val="6335201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3519727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2F72D-5082-4900-BF2B-87BF05E9DF48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608C58-4EAA-4158-AE1E-43EF577AE9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07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Encodes pixel area around detected feature to</a:t>
            </a:r>
            <a:r>
              <a:rPr lang="en-US" baseline="0" dirty="0"/>
              <a:t> a binary string.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Knn</a:t>
            </a:r>
            <a:r>
              <a:rPr lang="en-US" dirty="0"/>
              <a:t> to find</a:t>
            </a:r>
            <a:r>
              <a:rPr lang="en-US" baseline="0" dirty="0"/>
              <a:t> 2</a:t>
            </a:r>
            <a:r>
              <a:rPr lang="en-US" baseline="30000" dirty="0"/>
              <a:t>nd</a:t>
            </a:r>
            <a:r>
              <a:rPr lang="en-US" baseline="0" dirty="0"/>
              <a:t> nearest neighbor (best match)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8C58-4EAA-4158-AE1E-43EF577AE9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034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Dynamic Programming - Store results to avoid re-computation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Shared Memory – filters used by threads repeatedly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r>
              <a:rPr lang="en-US" dirty="0"/>
              <a:t>Fetching of data into shared memory was distributed among all threads equally instead of just one.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8C58-4EAA-4158-AE1E-43EF577AE9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355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Detection</a:t>
            </a:r>
            <a:r>
              <a:rPr lang="en-US" baseline="0" dirty="0"/>
              <a:t> – compute Gaussian kernel and calculate </a:t>
            </a:r>
            <a:r>
              <a:rPr lang="en-US" baseline="0" dirty="0" err="1"/>
              <a:t>fft</a:t>
            </a: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Descriptor Matrices Calculation – serves as Input Features for Machine Learning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8C58-4EAA-4158-AE1E-43EF577AE9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068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Computing Gaussian Filters through changing </a:t>
            </a:r>
            <a:r>
              <a:rPr lang="en-US" sz="1200" dirty="0" err="1"/>
              <a:t>openCV’s</a:t>
            </a:r>
            <a:r>
              <a:rPr lang="en-US" sz="1200" dirty="0"/>
              <a:t> FFT calls to </a:t>
            </a:r>
            <a:r>
              <a:rPr lang="en-US" sz="1200" dirty="0" err="1"/>
              <a:t>cuFFT</a:t>
            </a:r>
            <a:r>
              <a:rPr lang="en-US" sz="1200" dirty="0"/>
              <a:t> calls such that spatial to frequency domain transform included DOUBLE instead of FLOAT to be later used in frequency to spatial transform – 18 </a:t>
            </a:r>
            <a:r>
              <a:rPr lang="en-US" sz="1200" dirty="0" err="1"/>
              <a:t>ms</a:t>
            </a:r>
            <a:r>
              <a:rPr lang="en-US" sz="1200" dirty="0"/>
              <a:t> saved locally (2.3x speedup)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Calculating Covariance Matrix to update input features(PCA) a.k.a. matrix multiplication of X (input pixels) and X-transpose – 11 </a:t>
            </a:r>
            <a:r>
              <a:rPr lang="en-US" sz="1200" dirty="0" err="1"/>
              <a:t>ms</a:t>
            </a:r>
            <a:r>
              <a:rPr lang="en-US" sz="1200" dirty="0"/>
              <a:t> saved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8C58-4EAA-4158-AE1E-43EF577AE9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31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326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36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5626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806235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25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5940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94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885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995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934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236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881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9551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484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78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360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93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6D2283-E7D4-4DA2-ADCA-6D981BFFDCE3}" type="datetimeFigureOut">
              <a:rPr lang="en-US" smtClean="0"/>
              <a:t>11/12/2017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89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7" r:id="rId1"/>
    <p:sldLayoutId id="2147484278" r:id="rId2"/>
    <p:sldLayoutId id="2147484279" r:id="rId3"/>
    <p:sldLayoutId id="2147484280" r:id="rId4"/>
    <p:sldLayoutId id="2147484281" r:id="rId5"/>
    <p:sldLayoutId id="2147484282" r:id="rId6"/>
    <p:sldLayoutId id="2147484283" r:id="rId7"/>
    <p:sldLayoutId id="2147484284" r:id="rId8"/>
    <p:sldLayoutId id="2147484285" r:id="rId9"/>
    <p:sldLayoutId id="2147484286" r:id="rId10"/>
    <p:sldLayoutId id="2147484287" r:id="rId11"/>
    <p:sldLayoutId id="2147484288" r:id="rId12"/>
    <p:sldLayoutId id="2147484289" r:id="rId13"/>
    <p:sldLayoutId id="2147484290" r:id="rId14"/>
    <p:sldLayoutId id="2147484291" r:id="rId15"/>
    <p:sldLayoutId id="2147484292" r:id="rId16"/>
    <p:sldLayoutId id="2147484293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4526" y="2623617"/>
            <a:ext cx="10836322" cy="2387600"/>
          </a:xfrm>
        </p:spPr>
        <p:txBody>
          <a:bodyPr>
            <a:normAutofit fontScale="90000"/>
          </a:bodyPr>
          <a:lstStyle/>
          <a:p>
            <a:r>
              <a:rPr lang="en-US" sz="4900" dirty="0"/>
              <a:t>CIS 565 </a:t>
            </a:r>
            <a:r>
              <a:rPr lang="en-US" sz="4900" cap="none" dirty="0"/>
              <a:t>FINAL PROJECT</a:t>
            </a:r>
            <a:br>
              <a:rPr lang="en-US" sz="4900" cap="none" dirty="0"/>
            </a:br>
            <a:br>
              <a:rPr lang="en-US" sz="1200" cap="none" dirty="0"/>
            </a:br>
            <a:r>
              <a:rPr lang="en-US" dirty="0"/>
              <a:t>CUDA F</a:t>
            </a:r>
            <a:r>
              <a:rPr lang="en-US" cap="none" dirty="0"/>
              <a:t>eature</a:t>
            </a:r>
            <a:r>
              <a:rPr lang="en-US" dirty="0"/>
              <a:t> M</a:t>
            </a:r>
            <a:r>
              <a:rPr lang="en-US" cap="none" dirty="0"/>
              <a:t>atching</a:t>
            </a:r>
            <a:r>
              <a:rPr lang="en-US" dirty="0"/>
              <a:t> </a:t>
            </a:r>
            <a:r>
              <a:rPr lang="en-US" sz="4400" cap="none" dirty="0"/>
              <a:t>and</a:t>
            </a:r>
            <a:r>
              <a:rPr lang="en-US" dirty="0"/>
              <a:t> O</a:t>
            </a:r>
            <a:r>
              <a:rPr lang="en-US" cap="none" dirty="0"/>
              <a:t>bject</a:t>
            </a:r>
            <a:r>
              <a:rPr lang="en-US" dirty="0"/>
              <a:t> T</a:t>
            </a:r>
            <a:r>
              <a:rPr lang="en-US" cap="none" dirty="0"/>
              <a:t>racking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</a:t>
            </a:r>
            <a:r>
              <a:rPr lang="en-US" cap="none" dirty="0"/>
              <a:t>inal</a:t>
            </a:r>
            <a:r>
              <a:rPr lang="en-US" dirty="0"/>
              <a:t> P</a:t>
            </a:r>
            <a:r>
              <a:rPr lang="en-US" cap="none" dirty="0"/>
              <a:t>resentation</a:t>
            </a:r>
            <a:r>
              <a:rPr lang="en-US" dirty="0"/>
              <a:t> </a:t>
            </a:r>
            <a:r>
              <a:rPr lang="en-US" sz="3600" cap="none" dirty="0"/>
              <a:t>by</a:t>
            </a:r>
            <a:r>
              <a:rPr lang="en-US" dirty="0"/>
              <a:t> </a:t>
            </a:r>
            <a:r>
              <a:rPr lang="en-US" sz="4400" dirty="0"/>
              <a:t>Y</a:t>
            </a:r>
            <a:r>
              <a:rPr lang="en-US" sz="4400" cap="none" dirty="0"/>
              <a:t>ash</a:t>
            </a:r>
            <a:r>
              <a:rPr lang="en-US" sz="4400" dirty="0"/>
              <a:t> </a:t>
            </a:r>
            <a:r>
              <a:rPr lang="en-US" sz="4400" dirty="0" err="1"/>
              <a:t>V</a:t>
            </a:r>
            <a:r>
              <a:rPr lang="en-US" sz="4400" cap="none" dirty="0" err="1"/>
              <a:t>ardhan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954205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3657" y="328357"/>
            <a:ext cx="8610600" cy="1293028"/>
          </a:xfrm>
        </p:spPr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5" name="ca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9035" y="1388706"/>
            <a:ext cx="8619874" cy="4848321"/>
          </a:xfrm>
        </p:spPr>
      </p:pic>
    </p:spTree>
    <p:extLst>
      <p:ext uri="{BB962C8B-B14F-4D97-AF65-F5344CB8AC3E}">
        <p14:creationId xmlns:p14="http://schemas.microsoft.com/office/powerpoint/2010/main" val="3617687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MATCHING pipeline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204413" y="2388175"/>
            <a:ext cx="2333768" cy="1269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Feature Detection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53484" y="2388175"/>
            <a:ext cx="2361063" cy="1269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Feature Description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529850" y="2388175"/>
            <a:ext cx="2279176" cy="1269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Feature Matching</a:t>
            </a:r>
          </a:p>
        </p:txBody>
      </p: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>
            <a:off x="3538181" y="3022796"/>
            <a:ext cx="13153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3"/>
            <a:endCxn id="6" idx="1"/>
          </p:cNvCxnSpPr>
          <p:nvPr/>
        </p:nvCxnSpPr>
        <p:spPr>
          <a:xfrm>
            <a:off x="7214547" y="3022796"/>
            <a:ext cx="13153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45" y="4114932"/>
            <a:ext cx="3048571" cy="22762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8216" y="4791400"/>
            <a:ext cx="2691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BRIEF Descriptors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41989" y="4018818"/>
            <a:ext cx="2729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XOR to compare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0904" y="4494659"/>
            <a:ext cx="3117067" cy="194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122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OPTIMIZATIONS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1696" y="2467515"/>
            <a:ext cx="9990161" cy="250027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Dynamic Programming</a:t>
            </a:r>
          </a:p>
          <a:p>
            <a:r>
              <a:rPr lang="en-US" sz="2800" dirty="0"/>
              <a:t>Shared Memory</a:t>
            </a:r>
          </a:p>
          <a:p>
            <a:r>
              <a:rPr lang="en-US" sz="2800" dirty="0"/>
              <a:t>Loop Unrolling by factor of 2</a:t>
            </a:r>
          </a:p>
          <a:p>
            <a:r>
              <a:rPr lang="en-US" sz="2800" dirty="0"/>
              <a:t>Remove Bank Conflicts</a:t>
            </a:r>
          </a:p>
          <a:p>
            <a:r>
              <a:rPr lang="en-US" sz="2800" dirty="0"/>
              <a:t>Thread workload balancing</a:t>
            </a:r>
          </a:p>
        </p:txBody>
      </p:sp>
    </p:spTree>
    <p:extLst>
      <p:ext uri="{BB962C8B-B14F-4D97-AF65-F5344CB8AC3E}">
        <p14:creationId xmlns:p14="http://schemas.microsoft.com/office/powerpoint/2010/main" val="2921916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7271377"/>
              </p:ext>
            </p:extLst>
          </p:nvPr>
        </p:nvGraphicFramePr>
        <p:xfrm>
          <a:off x="1001902" y="1201003"/>
          <a:ext cx="10121023" cy="5158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2124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286747"/>
            <a:ext cx="8610600" cy="1293028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8" name="out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71864" y="1224934"/>
            <a:ext cx="8813988" cy="4957502"/>
          </a:xfrm>
        </p:spPr>
      </p:pic>
    </p:spTree>
    <p:extLst>
      <p:ext uri="{BB962C8B-B14F-4D97-AF65-F5344CB8AC3E}">
        <p14:creationId xmlns:p14="http://schemas.microsoft.com/office/powerpoint/2010/main" val="2177003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TRACKING pipeline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231709" y="2879495"/>
            <a:ext cx="2333768" cy="1269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Draw Box on object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80780" y="2879495"/>
            <a:ext cx="2361063" cy="1269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Track Motion </a:t>
            </a:r>
            <a:r>
              <a:rPr lang="en-US" sz="2400" dirty="0"/>
              <a:t>using</a:t>
            </a:r>
            <a:r>
              <a:rPr lang="en-US" sz="2800" dirty="0"/>
              <a:t> KCF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557146" y="2879495"/>
            <a:ext cx="2279176" cy="12692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Update Box till </a:t>
            </a:r>
          </a:p>
          <a:p>
            <a:pPr algn="ctr"/>
            <a:r>
              <a:rPr lang="en-US" sz="2800" dirty="0"/>
              <a:t>end frame</a:t>
            </a:r>
          </a:p>
        </p:txBody>
      </p: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>
            <a:off x="3565477" y="3514116"/>
            <a:ext cx="13153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3"/>
            <a:endCxn id="6" idx="1"/>
          </p:cNvCxnSpPr>
          <p:nvPr/>
        </p:nvCxnSpPr>
        <p:spPr>
          <a:xfrm>
            <a:off x="7241843" y="3514116"/>
            <a:ext cx="13153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/>
          <p:cNvCxnSpPr/>
          <p:nvPr/>
        </p:nvCxnSpPr>
        <p:spPr>
          <a:xfrm rot="5400000">
            <a:off x="7872672" y="2324676"/>
            <a:ext cx="12700" cy="3635422"/>
          </a:xfrm>
          <a:prstGeom prst="bentConnector3">
            <a:avLst>
              <a:gd name="adj1" fmla="val 932239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1860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KCF Tracking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Object Detection </a:t>
            </a:r>
            <a:r>
              <a:rPr lang="en-US" sz="2000" dirty="0"/>
              <a:t>in box</a:t>
            </a:r>
          </a:p>
          <a:p>
            <a:r>
              <a:rPr lang="en-US" sz="2800" dirty="0"/>
              <a:t>Descriptor Matrices Calculation</a:t>
            </a:r>
          </a:p>
          <a:p>
            <a:r>
              <a:rPr lang="en-US" sz="2800" dirty="0"/>
              <a:t>Reduce dimensions of descriptors using PCA</a:t>
            </a:r>
          </a:p>
          <a:p>
            <a:r>
              <a:rPr lang="en-US" sz="2800" dirty="0"/>
              <a:t>Perform Kernel Regression on updated features</a:t>
            </a:r>
          </a:p>
          <a:p>
            <a:r>
              <a:rPr lang="en-US" sz="2800" dirty="0"/>
              <a:t>This gives new position for bounding box</a:t>
            </a:r>
          </a:p>
          <a:p>
            <a:endParaRPr lang="en-US" sz="28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NOTE – Each step involves decompressing and compressing descriptors.</a:t>
            </a:r>
          </a:p>
          <a:p>
            <a:endParaRPr lang="en-US" sz="2800" b="1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0337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OPTIMIZATIONS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502" y="2467515"/>
            <a:ext cx="11137710" cy="4024125"/>
          </a:xfrm>
        </p:spPr>
        <p:txBody>
          <a:bodyPr>
            <a:normAutofit/>
          </a:bodyPr>
          <a:lstStyle/>
          <a:p>
            <a:r>
              <a:rPr lang="en-US" sz="3200" dirty="0"/>
              <a:t>Used CUDA Fast Fourier Transform Library</a:t>
            </a:r>
          </a:p>
          <a:p>
            <a:r>
              <a:rPr lang="en-US" sz="3200" dirty="0"/>
              <a:t>Shared Memory</a:t>
            </a:r>
          </a:p>
          <a:p>
            <a:r>
              <a:rPr lang="en-US" sz="3200" dirty="0"/>
              <a:t>Avoiding Bank conflicts</a:t>
            </a:r>
          </a:p>
          <a:p>
            <a:r>
              <a:rPr lang="en-US" sz="3200" dirty="0"/>
              <a:t>Using Streams</a:t>
            </a:r>
          </a:p>
          <a:p>
            <a:r>
              <a:rPr lang="en-US" sz="3200" dirty="0"/>
              <a:t>Used </a:t>
            </a:r>
            <a:r>
              <a:rPr lang="en-US" sz="3200" dirty="0" err="1"/>
              <a:t>openCV’s</a:t>
            </a:r>
            <a:r>
              <a:rPr lang="en-US" sz="3200" dirty="0"/>
              <a:t> </a:t>
            </a:r>
            <a:r>
              <a:rPr lang="en-US" sz="3200" dirty="0" err="1"/>
              <a:t>GpuMat</a:t>
            </a:r>
            <a:r>
              <a:rPr lang="en-US" sz="3200" dirty="0"/>
              <a:t> instead of Mat for kernel calls</a:t>
            </a:r>
          </a:p>
        </p:txBody>
      </p:sp>
    </p:spTree>
    <p:extLst>
      <p:ext uri="{BB962C8B-B14F-4D97-AF65-F5344CB8AC3E}">
        <p14:creationId xmlns:p14="http://schemas.microsoft.com/office/powerpoint/2010/main" val="3408377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8857422"/>
              </p:ext>
            </p:extLst>
          </p:nvPr>
        </p:nvGraphicFramePr>
        <p:xfrm>
          <a:off x="1209994" y="1109306"/>
          <a:ext cx="10131295" cy="5250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9478364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1068</TotalTime>
  <Words>264</Words>
  <Application>Microsoft Office PowerPoint</Application>
  <PresentationFormat>Widescreen</PresentationFormat>
  <Paragraphs>56</Paragraphs>
  <Slides>10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Vapor Trail</vt:lpstr>
      <vt:lpstr>CIS 565 FINAL PROJECT  CUDA Feature Matching and Object Tracking  Final Presentation by Yash Vardhan</vt:lpstr>
      <vt:lpstr>FEATURE MATCHING pipeline</vt:lpstr>
      <vt:lpstr>CUDA OPTIMIZATIONS</vt:lpstr>
      <vt:lpstr>PowerPoint Presentation</vt:lpstr>
      <vt:lpstr>RESULTS</vt:lpstr>
      <vt:lpstr>OBJECT TRACKING pipeline</vt:lpstr>
      <vt:lpstr>KCF Tracking</vt:lpstr>
      <vt:lpstr>CUDA OPTIMIZATIONS</vt:lpstr>
      <vt:lpstr>PowerPoint Presentation</vt:lpstr>
      <vt:lpstr>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565 FINAL PROJECT  CUDA Feature Matching and Object Tracking  Milestone 1</dc:title>
  <dc:creator>Yash</dc:creator>
  <cp:lastModifiedBy>Yash</cp:lastModifiedBy>
  <cp:revision>67</cp:revision>
  <dcterms:created xsi:type="dcterms:W3CDTF">2017-11-20T20:35:35Z</dcterms:created>
  <dcterms:modified xsi:type="dcterms:W3CDTF">2017-12-11T19:41:48Z</dcterms:modified>
</cp:coreProperties>
</file>

<file path=docProps/thumbnail.jpeg>
</file>